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6" r:id="rId11"/>
    <p:sldId id="276" r:id="rId12"/>
  </p:sldIdLst>
  <p:sldSz cx="9144000" cy="5143500" type="screen16x9"/>
  <p:notesSz cx="6858000" cy="9144000"/>
  <p:embeddedFontLst>
    <p:embeddedFont>
      <p:font typeface="Montserrat" panose="020B0604020202020204" charset="-94"/>
      <p:regular r:id="rId14"/>
      <p:bold r:id="rId15"/>
      <p:italic r:id="rId16"/>
      <p:boldItalic r:id="rId17"/>
    </p:embeddedFont>
    <p:embeddedFont>
      <p:font typeface="Lato" panose="020F0502020204030203"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31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0944f169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0944f1692_0_54: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0944f1692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50944f1692_0_128: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cf02e1f1f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cf02e1f1f_0_139: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cf02e1f1f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cf02e1f1f_0_273: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0944f16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0944f1692_0_0: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0944f169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0944f1692_0_9: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0944f169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0944f1692_0_18: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0944f169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0944f1692_0_25: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0944f1692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0944f1692_0_32: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0944f169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0944f1692_0_39: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112316" y="1578400"/>
            <a:ext cx="5201174" cy="1578900"/>
          </a:xfrm>
          <a:prstGeom prst="rect">
            <a:avLst/>
          </a:prstGeom>
        </p:spPr>
        <p:txBody>
          <a:bodyPr spcFirstLastPara="1" wrap="square" lIns="91425" tIns="91425" rIns="91425" bIns="91425" anchor="t" anchorCtr="0">
            <a:noAutofit/>
          </a:bodyPr>
          <a:lstStyle/>
          <a:p>
            <a:pPr lvl="0" algn="ctr"/>
            <a:r>
              <a:rPr lang="tr-TR" b="1" smtClean="0">
                <a:solidFill>
                  <a:srgbClr val="CC0000"/>
                </a:solidFill>
              </a:rPr>
              <a:t>ÇATALBURUN</a:t>
            </a:r>
            <a:r>
              <a:rPr lang="tr-TR" smtClean="0">
                <a:solidFill>
                  <a:srgbClr val="CC0000"/>
                </a:solidFill>
              </a:rPr>
              <a:t/>
            </a:r>
            <a:br>
              <a:rPr lang="tr-TR" smtClean="0">
                <a:solidFill>
                  <a:srgbClr val="CC0000"/>
                </a:solidFill>
              </a:rPr>
            </a:br>
            <a:r>
              <a:rPr lang="tr-TR" b="1" smtClean="0"/>
              <a:t>Turkish Pointer</a:t>
            </a:r>
            <a:endParaRPr dirty="0">
              <a:solidFill>
                <a:srgbClr val="CC0000"/>
              </a:solidFill>
            </a:endParaRPr>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smtClean="0"/>
              <a:t>H.Göksel DİLEK</a:t>
            </a:r>
          </a:p>
          <a:p>
            <a:pPr marL="0" lvl="0" indent="0" algn="l" rtl="0">
              <a:spcBef>
                <a:spcPts val="0"/>
              </a:spcBef>
              <a:spcAft>
                <a:spcPts val="0"/>
              </a:spcAft>
              <a:buNone/>
            </a:pPr>
            <a:r>
              <a:rPr lang="tr-TR" smtClean="0"/>
              <a:t>TÜRKİYE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3"/>
          <p:cNvSpPr txBox="1">
            <a:spLocks noGrp="1"/>
          </p:cNvSpPr>
          <p:nvPr>
            <p:ph type="title"/>
          </p:nvPr>
        </p:nvSpPr>
        <p:spPr>
          <a:xfrm>
            <a:off x="1297500" y="369750"/>
            <a:ext cx="3036300" cy="436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Because of their origins, they need a job to prevent boredom and unwanted behaviors. Because she is a working dog, so is not typically recommended for new dog owners or small family homes.</a:t>
            </a:r>
            <a:br>
              <a:rPr lang="en" sz="1400" dirty="0"/>
            </a:br>
            <a:r>
              <a:rPr lang="en" sz="1400" dirty="0"/>
              <a:t/>
            </a:r>
            <a:br>
              <a:rPr lang="en" sz="1400" dirty="0"/>
            </a:br>
            <a:r>
              <a:rPr lang="en" sz="1400" dirty="0"/>
              <a:t>If considering this dog breed for a residential or city environment consider these two important factors:</a:t>
            </a:r>
            <a:br>
              <a:rPr lang="en" sz="1400" dirty="0"/>
            </a:br>
            <a:r>
              <a:rPr lang="en" sz="1400" dirty="0"/>
              <a:t/>
            </a:r>
            <a:br>
              <a:rPr lang="en" sz="1400" dirty="0"/>
            </a:br>
            <a:r>
              <a:rPr lang="en" sz="1400" dirty="0"/>
              <a:t>You will need a safe, closed area to training your dog, specifically 6-foot fences with deep foundations; to prevent digging and jumping.</a:t>
            </a:r>
            <a:br>
              <a:rPr lang="en" sz="1400" dirty="0"/>
            </a:br>
            <a:r>
              <a:rPr lang="en" sz="1400" dirty="0"/>
              <a:t>Like other livestock guardian dogs, they bark an awful lot.</a:t>
            </a:r>
            <a:br>
              <a:rPr lang="en" sz="1400" dirty="0"/>
            </a:br>
            <a:endParaRPr sz="1400" dirty="0"/>
          </a:p>
        </p:txBody>
      </p:sp>
      <p:sp>
        <p:nvSpPr>
          <p:cNvPr id="209" name="Google Shape;209;p23"/>
          <p:cNvSpPr txBox="1">
            <a:spLocks noGrp="1"/>
          </p:cNvSpPr>
          <p:nvPr>
            <p:ph type="subTitle" idx="1"/>
          </p:nvPr>
        </p:nvSpPr>
        <p:spPr>
          <a:xfrm>
            <a:off x="4580389" y="4394549"/>
            <a:ext cx="4009362" cy="554955"/>
          </a:xfrm>
          <a:prstGeom prst="rect">
            <a:avLst/>
          </a:prstGeom>
        </p:spPr>
        <p:txBody>
          <a:bodyPr spcFirstLastPara="1" wrap="square" lIns="91425" tIns="91425" rIns="91425" bIns="91425" anchor="t" anchorCtr="0">
            <a:noAutofit/>
          </a:bodyPr>
          <a:lstStyle/>
          <a:p>
            <a:pPr marL="0" lvl="0" indent="0" algn="ctr"/>
            <a:r>
              <a:rPr lang="tr-TR" sz="2400" b="1" dirty="0" err="1">
                <a:solidFill>
                  <a:srgbClr val="FFC000"/>
                </a:solidFill>
              </a:rPr>
              <a:t>Important</a:t>
            </a:r>
            <a:r>
              <a:rPr lang="tr-TR" sz="2400" b="1" dirty="0">
                <a:solidFill>
                  <a:srgbClr val="FFC000"/>
                </a:solidFill>
              </a:rPr>
              <a:t> </a:t>
            </a:r>
            <a:r>
              <a:rPr lang="tr-TR" sz="2400" b="1" dirty="0" err="1">
                <a:solidFill>
                  <a:srgbClr val="FFC000"/>
                </a:solidFill>
              </a:rPr>
              <a:t>informations</a:t>
            </a:r>
            <a:endParaRPr sz="2400" b="1" dirty="0">
              <a:solidFill>
                <a:srgbClr val="FFC000"/>
              </a:solidFill>
            </a:endParaRPr>
          </a:p>
        </p:txBody>
      </p:sp>
      <p:sp>
        <p:nvSpPr>
          <p:cNvPr id="210" name="Google Shape;210;p23"/>
          <p:cNvSpPr txBox="1">
            <a:spLocks noGrp="1"/>
          </p:cNvSpPr>
          <p:nvPr>
            <p:ph type="body" idx="2"/>
          </p:nvPr>
        </p:nvSpPr>
        <p:spPr>
          <a:xfrm>
            <a:off x="4648200" y="2450800"/>
            <a:ext cx="3676800" cy="1943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1" y="538601"/>
            <a:ext cx="3941550" cy="3810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3"/>
          <p:cNvSpPr txBox="1">
            <a:spLocks noGrp="1"/>
          </p:cNvSpPr>
          <p:nvPr>
            <p:ph type="title"/>
          </p:nvPr>
        </p:nvSpPr>
        <p:spPr>
          <a:xfrm>
            <a:off x="1297499" y="393750"/>
            <a:ext cx="7175381" cy="127565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solidFill>
                  <a:srgbClr val="FFC000"/>
                </a:solidFill>
              </a:rPr>
              <a:t>Thanks for reading our presentation. </a:t>
            </a:r>
            <a:r>
              <a:rPr lang="tr-TR" sz="1800" b="1" dirty="0" smtClean="0">
                <a:solidFill>
                  <a:srgbClr val="FFC000"/>
                </a:solidFill>
              </a:rPr>
              <a:t/>
            </a:r>
            <a:br>
              <a:rPr lang="tr-TR" sz="1800" b="1" dirty="0" smtClean="0">
                <a:solidFill>
                  <a:srgbClr val="FFC000"/>
                </a:solidFill>
              </a:rPr>
            </a:br>
            <a:endParaRPr sz="1800" b="1" dirty="0">
              <a:solidFill>
                <a:srgbClr val="FFC000"/>
              </a:solidFill>
            </a:endParaRPr>
          </a:p>
          <a:p>
            <a:pPr marL="0" lvl="0" indent="0" algn="ctr" rtl="0">
              <a:spcBef>
                <a:spcPts val="0"/>
              </a:spcBef>
              <a:spcAft>
                <a:spcPts val="0"/>
              </a:spcAft>
              <a:buNone/>
            </a:pPr>
            <a:r>
              <a:rPr lang="tr-TR" sz="1800" b="1" dirty="0" smtClean="0">
                <a:solidFill>
                  <a:srgbClr val="FFC000"/>
                </a:solidFill>
              </a:rPr>
              <a:t>H. Göksel DİLEK</a:t>
            </a:r>
            <a:r>
              <a:rPr lang="en" sz="1800" b="1" dirty="0" smtClean="0">
                <a:solidFill>
                  <a:srgbClr val="FFC000"/>
                </a:solidFill>
              </a:rPr>
              <a:t>...</a:t>
            </a:r>
            <a:endParaRPr sz="1800" b="1" dirty="0">
              <a:solidFill>
                <a:srgbClr val="FFC000"/>
              </a:solidFill>
            </a:endParaRPr>
          </a:p>
          <a:p>
            <a:pPr marL="0" lvl="0" indent="0" algn="l" rtl="0">
              <a:spcBef>
                <a:spcPts val="0"/>
              </a:spcBef>
              <a:spcAft>
                <a:spcPts val="0"/>
              </a:spcAft>
              <a:buNone/>
            </a:pPr>
            <a:endParaRPr sz="1800" b="1" dirty="0">
              <a:solidFill>
                <a:srgbClr val="FFC000"/>
              </a:solidFill>
            </a:endParaRPr>
          </a:p>
        </p:txBody>
      </p:sp>
      <p:sp>
        <p:nvSpPr>
          <p:cNvPr id="5" name="Google Shape;286;p33"/>
          <p:cNvSpPr txBox="1">
            <a:spLocks/>
          </p:cNvSpPr>
          <p:nvPr/>
        </p:nvSpPr>
        <p:spPr>
          <a:xfrm>
            <a:off x="1105950" y="2685344"/>
            <a:ext cx="7175381" cy="7793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9pPr>
          </a:lstStyle>
          <a:p>
            <a:r>
              <a:rPr lang="en-US" sz="3200" b="1" dirty="0">
                <a:solidFill>
                  <a:srgbClr val="FFC000"/>
                </a:solidFill>
              </a:rPr>
              <a:t>Different breed - the same love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9"/>
        <p:cNvGrpSpPr/>
        <p:nvPr/>
      </p:nvGrpSpPr>
      <p:grpSpPr>
        <a:xfrm>
          <a:off x="0" y="0"/>
          <a:ext cx="0" cy="0"/>
          <a:chOff x="0" y="0"/>
          <a:chExt cx="0" cy="0"/>
        </a:xfrm>
      </p:grpSpPr>
      <p:sp>
        <p:nvSpPr>
          <p:cNvPr id="141" name="Google Shape;141;p14"/>
          <p:cNvSpPr txBox="1">
            <a:spLocks noGrp="1"/>
          </p:cNvSpPr>
          <p:nvPr>
            <p:ph type="body" idx="1"/>
          </p:nvPr>
        </p:nvSpPr>
        <p:spPr>
          <a:xfrm>
            <a:off x="830510" y="1082180"/>
            <a:ext cx="3351661" cy="3347207"/>
          </a:xfrm>
          <a:prstGeom prst="rect">
            <a:avLst/>
          </a:prstGeom>
        </p:spPr>
        <p:txBody>
          <a:bodyPr spcFirstLastPara="1" wrap="square" lIns="91425" tIns="91425" rIns="91425" bIns="91425" anchor="t" anchorCtr="0">
            <a:noAutofit/>
          </a:bodyPr>
          <a:lstStyle/>
          <a:p>
            <a:pPr marL="0" lvl="0" indent="0" algn="ctr">
              <a:spcAft>
                <a:spcPts val="1600"/>
              </a:spcAft>
              <a:buNone/>
            </a:pPr>
            <a:endParaRPr lang="tr-TR" sz="2000" dirty="0" smtClean="0"/>
          </a:p>
          <a:p>
            <a:pPr marL="0" lvl="0" indent="0" algn="ctr">
              <a:spcAft>
                <a:spcPts val="1600"/>
              </a:spcAft>
              <a:buNone/>
            </a:pPr>
            <a:r>
              <a:rPr lang="en-US" sz="2000" dirty="0" smtClean="0"/>
              <a:t>Çatalburun</a:t>
            </a:r>
            <a:r>
              <a:rPr lang="en-US" sz="2000" dirty="0"/>
              <a:t>, known as one of the Turkish dog breeds on the world, </a:t>
            </a:r>
            <a:r>
              <a:rPr lang="en-US" sz="2000" dirty="0" smtClean="0"/>
              <a:t>or </a:t>
            </a:r>
            <a:r>
              <a:rPr lang="en-US" sz="2000" dirty="0"/>
              <a:t>Turkish Pointer ‘, also known </a:t>
            </a:r>
            <a:r>
              <a:rPr lang="en-US" sz="2000" dirty="0" smtClean="0"/>
              <a:t>as </a:t>
            </a:r>
            <a:r>
              <a:rPr lang="en-US" sz="2000" dirty="0"/>
              <a:t>Turkish Pointer’, is only known in the Tarsus region.</a:t>
            </a:r>
            <a:endParaRPr sz="2000"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4626" y="962287"/>
            <a:ext cx="3838575" cy="34671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5"/>
          <p:cNvSpPr txBox="1">
            <a:spLocks noGrp="1"/>
          </p:cNvSpPr>
          <p:nvPr>
            <p:ph type="title"/>
          </p:nvPr>
        </p:nvSpPr>
        <p:spPr>
          <a:xfrm>
            <a:off x="1297500" y="393750"/>
            <a:ext cx="7038900" cy="2064224"/>
          </a:xfrm>
          <a:prstGeom prst="rect">
            <a:avLst/>
          </a:prstGeom>
        </p:spPr>
        <p:txBody>
          <a:bodyPr spcFirstLastPara="1" wrap="square" lIns="91425" tIns="91425" rIns="91425" bIns="91425" anchor="t" anchorCtr="0">
            <a:noAutofit/>
          </a:bodyPr>
          <a:lstStyle/>
          <a:p>
            <a:pPr lvl="0"/>
            <a:r>
              <a:rPr lang="en-US" dirty="0"/>
              <a:t>Here is the introduction of Tarsus </a:t>
            </a:r>
            <a:r>
              <a:rPr lang="en-US" dirty="0" err="1"/>
              <a:t>Çatalburunlar</a:t>
            </a:r>
            <a:r>
              <a:rPr lang="en-US" dirty="0"/>
              <a:t> which is used as a private hunting dog in recent years and as a legend, which is called as legend with its superior qualities.</a:t>
            </a:r>
            <a:endParaRPr sz="1800" dirty="0"/>
          </a:p>
        </p:txBody>
      </p:sp>
      <p:sp>
        <p:nvSpPr>
          <p:cNvPr id="149" name="Google Shape;149;p15"/>
          <p:cNvSpPr txBox="1">
            <a:spLocks noGrp="1"/>
          </p:cNvSpPr>
          <p:nvPr>
            <p:ph type="body" idx="1"/>
          </p:nvPr>
        </p:nvSpPr>
        <p:spPr>
          <a:xfrm>
            <a:off x="492157" y="2909698"/>
            <a:ext cx="4683850" cy="1046841"/>
          </a:xfrm>
          <a:prstGeom prst="rect">
            <a:avLst/>
          </a:prstGeom>
        </p:spPr>
        <p:txBody>
          <a:bodyPr spcFirstLastPara="1" wrap="square" lIns="91425" tIns="91425" rIns="91425" bIns="91425" anchor="t" anchorCtr="0">
            <a:noAutofit/>
          </a:bodyPr>
          <a:lstStyle/>
          <a:p>
            <a:pPr marL="0" lvl="0" indent="0">
              <a:buNone/>
            </a:pPr>
            <a:r>
              <a:rPr lang="en-US" sz="2400" dirty="0"/>
              <a:t>This dog is a very cute and </a:t>
            </a:r>
            <a:r>
              <a:rPr lang="en-US" sz="2400" dirty="0" smtClean="0"/>
              <a:t>faithful</a:t>
            </a:r>
            <a:endParaRPr lang="tr-TR" sz="2400" dirty="0" smtClean="0"/>
          </a:p>
          <a:p>
            <a:pPr marL="0" lvl="0" indent="0">
              <a:buNone/>
            </a:pPr>
            <a:r>
              <a:rPr lang="en-US" sz="2400" dirty="0" smtClean="0"/>
              <a:t> </a:t>
            </a:r>
            <a:r>
              <a:rPr lang="en-US" sz="2400" dirty="0"/>
              <a:t>hunter dog.</a:t>
            </a:r>
            <a:endParaRPr sz="2400"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008" y="2100245"/>
            <a:ext cx="2854885" cy="26657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297500" y="393750"/>
            <a:ext cx="7429800" cy="1493100"/>
          </a:xfrm>
          <a:prstGeom prst="rect">
            <a:avLst/>
          </a:prstGeom>
        </p:spPr>
        <p:txBody>
          <a:bodyPr spcFirstLastPara="1" wrap="square" lIns="91425" tIns="91425" rIns="91425" bIns="91425" anchor="t" anchorCtr="0">
            <a:noAutofit/>
          </a:bodyPr>
          <a:lstStyle/>
          <a:p>
            <a:pPr lvl="0"/>
            <a:r>
              <a:rPr lang="en-US" dirty="0"/>
              <a:t>The most important feature of these cute dogs, one of the symbols of Tarsus, is that they are so mobile that they turn their heads. So it's hard to take pictures. He looks like a kid who looks mischievous. Especially when they get attention, they don't play.</a:t>
            </a:r>
            <a:endParaRPr sz="1800" dirty="0"/>
          </a:p>
        </p:txBody>
      </p:sp>
      <p:sp>
        <p:nvSpPr>
          <p:cNvPr id="156" name="Google Shape;156;p16"/>
          <p:cNvSpPr txBox="1">
            <a:spLocks noGrp="1"/>
          </p:cNvSpPr>
          <p:nvPr>
            <p:ph type="body" idx="1"/>
          </p:nvPr>
        </p:nvSpPr>
        <p:spPr>
          <a:xfrm>
            <a:off x="1742117" y="2736282"/>
            <a:ext cx="6304200" cy="2171613"/>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057" y="2710780"/>
            <a:ext cx="2418823" cy="2222619"/>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6459" y="2710778"/>
            <a:ext cx="2299858" cy="217161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lvl="0"/>
            <a:r>
              <a:rPr lang="en-US" dirty="0"/>
              <a:t>Çatalburun dogs usually have fine brown and bright hair.</a:t>
            </a:r>
            <a:endParaRPr sz="1800" dirty="0"/>
          </a:p>
        </p:txBody>
      </p:sp>
      <p:sp>
        <p:nvSpPr>
          <p:cNvPr id="163" name="Google Shape;163;p17"/>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sp>
        <p:nvSpPr>
          <p:cNvPr id="164" name="Google Shape;164;p17"/>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017" y="1652525"/>
            <a:ext cx="3246539" cy="2781359"/>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2679" y="1652525"/>
            <a:ext cx="3244283" cy="27813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8"/>
          <p:cNvSpPr txBox="1">
            <a:spLocks noGrp="1"/>
          </p:cNvSpPr>
          <p:nvPr>
            <p:ph type="title"/>
          </p:nvPr>
        </p:nvSpPr>
        <p:spPr>
          <a:xfrm>
            <a:off x="2266757" y="111766"/>
            <a:ext cx="4587000" cy="785856"/>
          </a:xfrm>
          <a:prstGeom prst="rect">
            <a:avLst/>
          </a:prstGeom>
        </p:spPr>
        <p:txBody>
          <a:bodyPr spcFirstLastPara="1" wrap="square" lIns="91425" tIns="91425" rIns="91425" bIns="91425" anchor="ctr" anchorCtr="0">
            <a:noAutofit/>
          </a:bodyPr>
          <a:lstStyle/>
          <a:p>
            <a:pPr lvl="0" algn="ctr"/>
            <a:r>
              <a:rPr lang="tr-TR" dirty="0" err="1">
                <a:solidFill>
                  <a:srgbClr val="FFFF00"/>
                </a:solidFill>
              </a:rPr>
              <a:t>P</a:t>
            </a:r>
            <a:r>
              <a:rPr lang="tr-TR" dirty="0" err="1" smtClean="0">
                <a:solidFill>
                  <a:srgbClr val="FFFF00"/>
                </a:solidFill>
              </a:rPr>
              <a:t>hysical</a:t>
            </a:r>
            <a:r>
              <a:rPr lang="tr-TR" dirty="0" smtClean="0">
                <a:solidFill>
                  <a:srgbClr val="FFFF00"/>
                </a:solidFill>
              </a:rPr>
              <a:t> </a:t>
            </a:r>
            <a:r>
              <a:rPr lang="tr-TR" dirty="0" err="1">
                <a:solidFill>
                  <a:srgbClr val="FFFF00"/>
                </a:solidFill>
              </a:rPr>
              <a:t>P</a:t>
            </a:r>
            <a:r>
              <a:rPr lang="tr-TR" dirty="0" err="1" smtClean="0">
                <a:solidFill>
                  <a:srgbClr val="FFFF00"/>
                </a:solidFill>
              </a:rPr>
              <a:t>roperties</a:t>
            </a:r>
            <a:endParaRPr dirty="0">
              <a:solidFill>
                <a:srgbClr val="FFFF00"/>
              </a:solidFill>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962" y="965783"/>
            <a:ext cx="7053412" cy="39249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9"/>
          <p:cNvSpPr txBox="1">
            <a:spLocks noGrp="1"/>
          </p:cNvSpPr>
          <p:nvPr>
            <p:ph type="title"/>
          </p:nvPr>
        </p:nvSpPr>
        <p:spPr>
          <a:xfrm>
            <a:off x="1297500" y="393750"/>
            <a:ext cx="7038900" cy="6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990000"/>
                </a:solidFill>
              </a:rPr>
              <a:t>History and Origin</a:t>
            </a:r>
            <a:endParaRPr b="1">
              <a:solidFill>
                <a:srgbClr val="990000"/>
              </a:solidFill>
            </a:endParaRPr>
          </a:p>
        </p:txBody>
      </p:sp>
      <p:sp>
        <p:nvSpPr>
          <p:cNvPr id="178" name="Google Shape;178;p19"/>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sp>
        <p:nvSpPr>
          <p:cNvPr id="179" name="Google Shape;179;p19"/>
          <p:cNvSpPr txBox="1">
            <a:spLocks noGrp="1"/>
          </p:cNvSpPr>
          <p:nvPr>
            <p:ph type="body" idx="2"/>
          </p:nvPr>
        </p:nvSpPr>
        <p:spPr>
          <a:xfrm>
            <a:off x="6501550" y="393749"/>
            <a:ext cx="2448900" cy="4421531"/>
          </a:xfrm>
          <a:prstGeom prst="rect">
            <a:avLst/>
          </a:prstGeom>
        </p:spPr>
        <p:txBody>
          <a:bodyPr spcFirstLastPara="1" wrap="square" lIns="91425" tIns="91425" rIns="91425" bIns="91425" anchor="t" anchorCtr="0">
            <a:noAutofit/>
          </a:bodyPr>
          <a:lstStyle/>
          <a:p>
            <a:pPr marL="0" lvl="0" indent="0">
              <a:spcBef>
                <a:spcPts val="1600"/>
              </a:spcBef>
              <a:spcAft>
                <a:spcPts val="1600"/>
              </a:spcAft>
              <a:buNone/>
            </a:pPr>
            <a:r>
              <a:rPr lang="en-US" dirty="0"/>
              <a:t>Turkish Pointer is known as a citizen of the country, today they are estimated to remain 200 units of them are under protection by the </a:t>
            </a:r>
            <a:r>
              <a:rPr lang="en-US" dirty="0" smtClean="0"/>
              <a:t>municipality.</a:t>
            </a:r>
            <a:endParaRPr lang="tr-TR" dirty="0"/>
          </a:p>
          <a:p>
            <a:pPr marL="0" lvl="0" indent="0">
              <a:spcBef>
                <a:spcPts val="1600"/>
              </a:spcBef>
              <a:spcAft>
                <a:spcPts val="1600"/>
              </a:spcAft>
              <a:buNone/>
            </a:pPr>
            <a:r>
              <a:rPr lang="en-US" dirty="0" smtClean="0"/>
              <a:t>Since </a:t>
            </a:r>
            <a:r>
              <a:rPr lang="en-US" dirty="0"/>
              <a:t>the breeding of the Çatalburun in the official sense is not done, it is not mentioned in the official lists</a:t>
            </a:r>
            <a:endParaRPr lang="tr-TR" dirty="0"/>
          </a:p>
          <a:p>
            <a:pPr marL="0" lvl="0" indent="0">
              <a:spcBef>
                <a:spcPts val="1600"/>
              </a:spcBef>
              <a:spcAft>
                <a:spcPts val="1600"/>
              </a:spcAft>
              <a:buNone/>
            </a:pPr>
            <a:r>
              <a:rPr lang="en-US" dirty="0" smtClean="0"/>
              <a:t>Forks </a:t>
            </a:r>
            <a:r>
              <a:rPr lang="en-US" dirty="0"/>
              <a:t>are obedient, obedient dogs not promised by their owners</a:t>
            </a:r>
            <a:r>
              <a:rPr lang="en-US" dirty="0" smtClean="0"/>
              <a:t>.</a:t>
            </a:r>
            <a:r>
              <a:rPr lang="en-US" dirty="0"/>
              <a:t> These dogs are very calm dogs, so they are more preferred as home dogs.</a:t>
            </a:r>
            <a:endParaRPr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50" y="1354550"/>
            <a:ext cx="3810000" cy="3124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0"/>
          <p:cNvSpPr txBox="1">
            <a:spLocks noGrp="1"/>
          </p:cNvSpPr>
          <p:nvPr>
            <p:ph type="title"/>
          </p:nvPr>
        </p:nvSpPr>
        <p:spPr>
          <a:xfrm>
            <a:off x="1297500" y="393750"/>
            <a:ext cx="7038900" cy="755542"/>
          </a:xfrm>
          <a:prstGeom prst="rect">
            <a:avLst/>
          </a:prstGeom>
        </p:spPr>
        <p:txBody>
          <a:bodyPr spcFirstLastPara="1" wrap="square" lIns="91425" tIns="91425" rIns="91425" bIns="91425" anchor="t" anchorCtr="0">
            <a:noAutofit/>
          </a:bodyPr>
          <a:lstStyle/>
          <a:p>
            <a:pPr lvl="0" algn="ctr"/>
            <a:r>
              <a:rPr lang="tr-TR" sz="3200" b="1" dirty="0" err="1">
                <a:solidFill>
                  <a:srgbClr val="FFC000"/>
                </a:solidFill>
              </a:rPr>
              <a:t>feet</a:t>
            </a:r>
            <a:r>
              <a:rPr lang="tr-TR" sz="3200" b="1" dirty="0">
                <a:solidFill>
                  <a:srgbClr val="FFC000"/>
                </a:solidFill>
              </a:rPr>
              <a:t> </a:t>
            </a:r>
            <a:r>
              <a:rPr lang="tr-TR" sz="3200" b="1" dirty="0" err="1">
                <a:solidFill>
                  <a:srgbClr val="FFC000"/>
                </a:solidFill>
              </a:rPr>
              <a:t>and</a:t>
            </a:r>
            <a:r>
              <a:rPr lang="tr-TR" sz="3200" b="1" dirty="0">
                <a:solidFill>
                  <a:srgbClr val="FFC000"/>
                </a:solidFill>
              </a:rPr>
              <a:t> </a:t>
            </a:r>
            <a:r>
              <a:rPr lang="tr-TR" sz="3200" b="1" dirty="0" err="1">
                <a:solidFill>
                  <a:srgbClr val="FFC000"/>
                </a:solidFill>
              </a:rPr>
              <a:t>head</a:t>
            </a:r>
            <a:r>
              <a:rPr lang="tr-TR" sz="3200" b="1" dirty="0">
                <a:solidFill>
                  <a:srgbClr val="FFC000"/>
                </a:solidFill>
              </a:rPr>
              <a:t> </a:t>
            </a:r>
            <a:r>
              <a:rPr lang="tr-TR" sz="3200" b="1" dirty="0" err="1">
                <a:solidFill>
                  <a:srgbClr val="FFC000"/>
                </a:solidFill>
              </a:rPr>
              <a:t>structure</a:t>
            </a:r>
            <a:endParaRPr sz="3200" b="1" dirty="0">
              <a:solidFill>
                <a:srgbClr val="FFC000"/>
              </a:solidFill>
            </a:endParaRPr>
          </a:p>
        </p:txBody>
      </p:sp>
      <p:sp>
        <p:nvSpPr>
          <p:cNvPr id="186" name="Google Shape;186;p20"/>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sp>
        <p:nvSpPr>
          <p:cNvPr id="187" name="Google Shape;187;p20"/>
          <p:cNvSpPr txBox="1">
            <a:spLocks noGrp="1"/>
          </p:cNvSpPr>
          <p:nvPr>
            <p:ph type="body" idx="2"/>
          </p:nvPr>
        </p:nvSpPr>
        <p:spPr>
          <a:xfrm>
            <a:off x="4933225" y="1567550"/>
            <a:ext cx="3403200" cy="3222564"/>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700" y="1567550"/>
            <a:ext cx="3810000" cy="3222564"/>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3225" y="1567549"/>
            <a:ext cx="3403175" cy="32225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1"/>
          <p:cNvSpPr txBox="1">
            <a:spLocks noGrp="1"/>
          </p:cNvSpPr>
          <p:nvPr>
            <p:ph type="title"/>
          </p:nvPr>
        </p:nvSpPr>
        <p:spPr>
          <a:xfrm>
            <a:off x="1297500" y="393750"/>
            <a:ext cx="7038900" cy="780709"/>
          </a:xfrm>
          <a:prstGeom prst="rect">
            <a:avLst/>
          </a:prstGeom>
        </p:spPr>
        <p:txBody>
          <a:bodyPr spcFirstLastPara="1" wrap="square" lIns="91425" tIns="91425" rIns="91425" bIns="91425" anchor="t" anchorCtr="0">
            <a:noAutofit/>
          </a:bodyPr>
          <a:lstStyle/>
          <a:p>
            <a:pPr lvl="0" algn="ctr"/>
            <a:r>
              <a:rPr lang="tr-TR" sz="4000" b="1" dirty="0" err="1">
                <a:solidFill>
                  <a:srgbClr val="FFC000"/>
                </a:solidFill>
              </a:rPr>
              <a:t>puppies</a:t>
            </a:r>
            <a:r>
              <a:rPr lang="tr-TR" sz="4000" b="1" dirty="0">
                <a:solidFill>
                  <a:srgbClr val="FFC000"/>
                </a:solidFill>
              </a:rPr>
              <a:t> </a:t>
            </a:r>
            <a:r>
              <a:rPr lang="tr-TR" sz="4000" b="1" dirty="0" err="1">
                <a:solidFill>
                  <a:srgbClr val="FFC000"/>
                </a:solidFill>
              </a:rPr>
              <a:t>are</a:t>
            </a:r>
            <a:r>
              <a:rPr lang="tr-TR" sz="4000" b="1" dirty="0">
                <a:solidFill>
                  <a:srgbClr val="FFC000"/>
                </a:solidFill>
              </a:rPr>
              <a:t> </a:t>
            </a:r>
            <a:r>
              <a:rPr lang="tr-TR" sz="4000" b="1" dirty="0" err="1">
                <a:solidFill>
                  <a:srgbClr val="FFC000"/>
                </a:solidFill>
              </a:rPr>
              <a:t>so</a:t>
            </a:r>
            <a:r>
              <a:rPr lang="tr-TR" sz="4000" b="1" dirty="0">
                <a:solidFill>
                  <a:srgbClr val="FFC000"/>
                </a:solidFill>
              </a:rPr>
              <a:t> </a:t>
            </a:r>
            <a:r>
              <a:rPr lang="tr-TR" sz="4000" b="1" dirty="0" err="1">
                <a:solidFill>
                  <a:srgbClr val="FFC000"/>
                </a:solidFill>
              </a:rPr>
              <a:t>cute</a:t>
            </a:r>
            <a:endParaRPr sz="4000" b="1" dirty="0">
              <a:solidFill>
                <a:srgbClr val="FFC000"/>
              </a:solidFill>
            </a:endParaRPr>
          </a:p>
        </p:txBody>
      </p:sp>
      <p:sp>
        <p:nvSpPr>
          <p:cNvPr id="194" name="Google Shape;194;p21"/>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sp>
        <p:nvSpPr>
          <p:cNvPr id="195" name="Google Shape;195;p21"/>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500" y="1567551"/>
            <a:ext cx="3403200" cy="2911200"/>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3221" y="1567550"/>
            <a:ext cx="3403179" cy="2911200"/>
          </a:xfrm>
          <a:prstGeom prst="rect">
            <a:avLst/>
          </a:prstGeom>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287</Words>
  <Application>Microsoft Office PowerPoint</Application>
  <PresentationFormat>Ekran Gösterisi (16:9)</PresentationFormat>
  <Paragraphs>22</Paragraphs>
  <Slides>11</Slides>
  <Notes>11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11</vt:i4>
      </vt:variant>
    </vt:vector>
  </HeadingPairs>
  <TitlesOfParts>
    <vt:vector size="15" baseType="lpstr">
      <vt:lpstr>Arial</vt:lpstr>
      <vt:lpstr>Montserrat</vt:lpstr>
      <vt:lpstr>Lato</vt:lpstr>
      <vt:lpstr>Focus</vt:lpstr>
      <vt:lpstr>ÇATALBURUN Turkish Pointer</vt:lpstr>
      <vt:lpstr>PowerPoint Sunusu</vt:lpstr>
      <vt:lpstr>Here is the introduction of Tarsus Çatalburunlar which is used as a private hunting dog in recent years and as a legend, which is called as legend with its superior qualities.</vt:lpstr>
      <vt:lpstr>The most important feature of these cute dogs, one of the symbols of Tarsus, is that they are so mobile that they turn their heads. So it's hard to take pictures. He looks like a kid who looks mischievous. Especially when they get attention, they don't play.</vt:lpstr>
      <vt:lpstr>Çatalburun dogs usually have fine brown and bright hair.</vt:lpstr>
      <vt:lpstr>Physical Properties</vt:lpstr>
      <vt:lpstr>History and Origin</vt:lpstr>
      <vt:lpstr>feet and head structure</vt:lpstr>
      <vt:lpstr>puppies are so cute</vt:lpstr>
      <vt:lpstr>Because of their origins, they need a job to prevent boredom and unwanted behaviors. Because she is a working dog, so is not typically recommended for new dog owners or small family homes.  If considering this dog breed for a residential or city environment consider these two important factors:  You will need a safe, closed area to training your dog, specifically 6-foot fences with deep foundations; to prevent digging and jumping. Like other livestock guardian dogs, they bark an awful lot. </vt:lpstr>
      <vt:lpstr>Thanks for reading our presentation.   H. Göksel DİLEK...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KANGAL SHEPHERD DOG</dc:title>
  <dc:creator>Göksel Dilek</dc:creator>
  <cp:lastModifiedBy>ronaldinho424</cp:lastModifiedBy>
  <cp:revision>30</cp:revision>
  <cp:lastPrinted>2019-03-07T11:30:23Z</cp:lastPrinted>
  <dcterms:modified xsi:type="dcterms:W3CDTF">2019-03-08T07:59:57Z</dcterms:modified>
</cp:coreProperties>
</file>